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4" r:id="rId2"/>
  </p:sldMasterIdLst>
  <p:notesMasterIdLst>
    <p:notesMasterId r:id="rId50"/>
  </p:notesMasterIdLst>
  <p:sldIdLst>
    <p:sldId id="261" r:id="rId3"/>
    <p:sldId id="333" r:id="rId4"/>
    <p:sldId id="334" r:id="rId5"/>
    <p:sldId id="336" r:id="rId6"/>
    <p:sldId id="257" r:id="rId7"/>
    <p:sldId id="335" r:id="rId8"/>
    <p:sldId id="348" r:id="rId9"/>
    <p:sldId id="305" r:id="rId10"/>
    <p:sldId id="312" r:id="rId11"/>
    <p:sldId id="349" r:id="rId12"/>
    <p:sldId id="313" r:id="rId13"/>
    <p:sldId id="350" r:id="rId14"/>
    <p:sldId id="337" r:id="rId15"/>
    <p:sldId id="338" r:id="rId16"/>
    <p:sldId id="306" r:id="rId17"/>
    <p:sldId id="351" r:id="rId18"/>
    <p:sldId id="263" r:id="rId19"/>
    <p:sldId id="352" r:id="rId20"/>
    <p:sldId id="264" r:id="rId21"/>
    <p:sldId id="314" r:id="rId22"/>
    <p:sldId id="339" r:id="rId23"/>
    <p:sldId id="353" r:id="rId24"/>
    <p:sldId id="354" r:id="rId25"/>
    <p:sldId id="340" r:id="rId26"/>
    <p:sldId id="355" r:id="rId27"/>
    <p:sldId id="356" r:id="rId28"/>
    <p:sldId id="265" r:id="rId29"/>
    <p:sldId id="341" r:id="rId30"/>
    <p:sldId id="358" r:id="rId31"/>
    <p:sldId id="266" r:id="rId32"/>
    <p:sldId id="342" r:id="rId33"/>
    <p:sldId id="359" r:id="rId34"/>
    <p:sldId id="267" r:id="rId35"/>
    <p:sldId id="360" r:id="rId36"/>
    <p:sldId id="361" r:id="rId37"/>
    <p:sldId id="315" r:id="rId38"/>
    <p:sldId id="362" r:id="rId39"/>
    <p:sldId id="363" r:id="rId40"/>
    <p:sldId id="268" r:id="rId41"/>
    <p:sldId id="343" r:id="rId42"/>
    <p:sldId id="302" r:id="rId43"/>
    <p:sldId id="364" r:id="rId44"/>
    <p:sldId id="344" r:id="rId45"/>
    <p:sldId id="316" r:id="rId46"/>
    <p:sldId id="346" r:id="rId47"/>
    <p:sldId id="365" r:id="rId48"/>
    <p:sldId id="345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2028"/>
    <a:srgbClr val="73296F"/>
    <a:srgbClr val="660033"/>
    <a:srgbClr val="3651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97" autoAdjust="0"/>
    <p:restoredTop sz="94629" autoAdjust="0"/>
  </p:normalViewPr>
  <p:slideViewPr>
    <p:cSldViewPr>
      <p:cViewPr varScale="1">
        <p:scale>
          <a:sx n="106" d="100"/>
          <a:sy n="106" d="100"/>
        </p:scale>
        <p:origin x="-8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DE87E-CFB6-43E8-8764-637AFB1ED26F}" type="datetimeFigureOut">
              <a:rPr lang="en-US" smtClean="0"/>
              <a:pPr/>
              <a:t>4/1/2015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5C2AB-4419-4D09-B0D9-683F2A7180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317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BE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7024"/>
            <a:ext cx="7772400" cy="1646376"/>
          </a:xfrm>
          <a:noFill/>
        </p:spPr>
        <p:txBody>
          <a:bodyPr anchor="ctr" anchorCtr="0"/>
          <a:lstStyle>
            <a:lvl1pPr algn="ctr">
              <a:defRPr sz="5400" i="1">
                <a:latin typeface="Times New Roman" pitchFamily="18" charset="0"/>
                <a:cs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7" name="Text Box 39"/>
          <p:cNvSpPr txBox="1">
            <a:spLocks noChangeArrowheads="1"/>
          </p:cNvSpPr>
          <p:nvPr userDrawn="1"/>
        </p:nvSpPr>
        <p:spPr bwMode="auto">
          <a:xfrm>
            <a:off x="152400" y="-549275"/>
            <a:ext cx="28956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0" spc="-500" baseline="0" dirty="0" smtClean="0">
                <a:solidFill>
                  <a:schemeClr val="bg1"/>
                </a:solidFill>
              </a:rPr>
              <a:t>8</a:t>
            </a:r>
            <a:endParaRPr lang="en-US" sz="20000" spc="-50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674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/>
          </a:bodyPr>
          <a:lstStyle>
            <a:lvl1pPr marL="231775" indent="-231775">
              <a:spcBef>
                <a:spcPts val="1800"/>
              </a:spcBef>
              <a:buFont typeface="Arial" pitchFamily="34" charset="0"/>
              <a:buNone/>
              <a:defRPr sz="3200"/>
            </a:lvl1pPr>
            <a:lvl2pPr marL="460375" indent="-233363">
              <a:spcBef>
                <a:spcPts val="1200"/>
              </a:spcBef>
              <a:buFont typeface="Arial" pitchFamily="34" charset="0"/>
              <a:buChar char="•"/>
              <a:defRPr sz="3200"/>
            </a:lvl2pPr>
            <a:lvl3pPr marL="684213" indent="-228600">
              <a:spcBef>
                <a:spcPts val="1200"/>
              </a:spcBef>
              <a:buSzPct val="75000"/>
              <a:buFont typeface="Wingdings" pitchFamily="2" charset="2"/>
              <a:buChar char="§"/>
              <a:defRPr sz="3200"/>
            </a:lvl3pPr>
            <a:lvl4pPr marL="915988" indent="-228600">
              <a:spcBef>
                <a:spcPts val="1200"/>
              </a:spcBef>
              <a:buSzPct val="60000"/>
              <a:buFont typeface="Courier New"/>
              <a:buChar char="o"/>
              <a:tabLst/>
              <a:defRPr sz="3200"/>
            </a:lvl4pPr>
            <a:lvl5pPr marL="1138238" indent="-233363">
              <a:spcBef>
                <a:spcPts val="1200"/>
              </a:spcBef>
              <a:buFont typeface="Wingdings" charset="2"/>
              <a:buChar char="Ø"/>
              <a:tabLst/>
              <a:defRPr sz="3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56943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587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68096"/>
          </a:xfrm>
          <a:prstGeom prst="rect">
            <a:avLst/>
          </a:prstGeom>
          <a:solidFill>
            <a:srgbClr val="BE2028"/>
          </a:solidFill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12837"/>
            <a:ext cx="8229600" cy="5364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0742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400" b="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31775" indent="-231775" algn="l" defTabSz="914400" rtl="0" eaLnBrk="1" latinLnBrk="0" hangingPunct="1">
        <a:spcBef>
          <a:spcPts val="600"/>
        </a:spcBef>
        <a:buFont typeface="Arial" pitchFamily="34" charset="0"/>
        <a:buNone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57200" indent="-228600" algn="l" defTabSz="914400" rtl="0" eaLnBrk="1" latinLnBrk="0" hangingPunct="1">
        <a:spcBef>
          <a:spcPts val="6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684213" indent="-228600" algn="l" defTabSz="914400" rtl="0" eaLnBrk="1" latinLnBrk="0" hangingPunct="1">
        <a:spcBef>
          <a:spcPts val="600"/>
        </a:spcBef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917575" indent="-228600" algn="l" defTabSz="914400" rtl="0" eaLnBrk="1" latinLnBrk="0" hangingPunct="1">
        <a:spcBef>
          <a:spcPts val="600"/>
        </a:spcBef>
        <a:buSzPct val="60000"/>
        <a:buFont typeface="Courier New"/>
        <a:buChar char="o"/>
        <a:tabLst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143000" indent="-228600" algn="l" defTabSz="914400" rtl="0" eaLnBrk="1" latinLnBrk="0" hangingPunct="1">
        <a:spcBef>
          <a:spcPts val="600"/>
        </a:spcBef>
        <a:buSzPct val="60000"/>
        <a:buFont typeface="Wingdings" charset="2"/>
        <a:buChar char="Ø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363538"/>
          </a:xfrm>
          <a:prstGeom prst="rect">
            <a:avLst/>
          </a:prstGeom>
          <a:solidFill>
            <a:srgbClr val="BE20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73152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646376"/>
          </a:xfrm>
        </p:spPr>
        <p:txBody>
          <a:bodyPr/>
          <a:lstStyle/>
          <a:p>
            <a:r>
              <a:rPr lang="en-US" dirty="0" smtClean="0"/>
              <a:t>Fertility, Pregnancy, and Childbirth</a:t>
            </a:r>
            <a:endParaRPr lang="en-US" dirty="0"/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05"/>
          <a:stretch/>
        </p:blipFill>
        <p:spPr bwMode="auto">
          <a:xfrm>
            <a:off x="5919663" y="4114800"/>
            <a:ext cx="3216791" cy="2739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737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8: Fertility, Pregnancy, and Childbirth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/>
            <a:r>
              <a:rPr lang="en-US" dirty="0" smtClean="0"/>
              <a:t>Pregnancy and Childbirth Raise Major Health Concerns</a:t>
            </a:r>
          </a:p>
          <a:p>
            <a:pPr lvl="1"/>
            <a:r>
              <a:rPr lang="en-US" dirty="0" smtClean="0"/>
              <a:t>Pregnancy Is Confirmed by Hormonal Tests</a:t>
            </a:r>
          </a:p>
          <a:p>
            <a:pPr lvl="1"/>
            <a:r>
              <a:rPr lang="en-US" dirty="0" smtClean="0"/>
              <a:t>Infertility Can Result from a Problem in the Woman or in the Man</a:t>
            </a:r>
          </a:p>
          <a:p>
            <a:pPr lvl="1"/>
            <a:r>
              <a:rPr lang="en-US" dirty="0" smtClean="0"/>
              <a:t>Many Embryos Do Not Survive</a:t>
            </a:r>
          </a:p>
          <a:p>
            <a:pPr lvl="1"/>
            <a:r>
              <a:rPr lang="en-US" dirty="0" smtClean="0"/>
              <a:t>Pregnancy Is Conventionally Divided into Three Trimesters</a:t>
            </a:r>
          </a:p>
          <a:p>
            <a:pPr lvl="1"/>
            <a:r>
              <a:rPr lang="en-US" dirty="0" smtClean="0"/>
              <a:t>The First Trimester Is a Period of Major Changes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8: Fertility, Pregnancy, and Childbirth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The Second Trimester Is the Easiest</a:t>
            </a:r>
          </a:p>
          <a:p>
            <a:pPr lvl="1"/>
            <a:r>
              <a:rPr lang="en-US" dirty="0" smtClean="0"/>
              <a:t>The Third Trimester Is a Time of Preparation</a:t>
            </a:r>
          </a:p>
          <a:p>
            <a:pPr lvl="1"/>
            <a:r>
              <a:rPr lang="en-US" dirty="0" smtClean="0"/>
              <a:t>Labor Has Three Stages</a:t>
            </a:r>
          </a:p>
          <a:p>
            <a:pPr lvl="1"/>
            <a:r>
              <a:rPr lang="en-US" dirty="0" smtClean="0"/>
              <a:t>The Period after Birth Places Many Demands on Parents</a:t>
            </a:r>
          </a:p>
          <a:p>
            <a:pPr lvl="1"/>
            <a:r>
              <a:rPr lang="en-US" dirty="0" smtClean="0"/>
              <a:t>Breast-Feeding Is the Preferred Method of Nourishing the Infant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Pregnancy and Childbirth Raise Major Health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Before modern medicine, millions of women and children died in or soon after childbirth.</a:t>
            </a:r>
          </a:p>
          <a:p>
            <a:r>
              <a:rPr lang="en-US" dirty="0" smtClean="0"/>
              <a:t>Today:</a:t>
            </a:r>
          </a:p>
          <a:p>
            <a:pPr lvl="1"/>
            <a:r>
              <a:rPr lang="en-US" dirty="0" smtClean="0"/>
              <a:t>Once a child is born, it has a better than 99% chance of surviving through infancy</a:t>
            </a:r>
          </a:p>
          <a:p>
            <a:pPr lvl="1"/>
            <a:r>
              <a:rPr lang="en-US" dirty="0" smtClean="0"/>
              <a:t>Fewer than 2 in 10,000 pregnancies lead to the death of the mother.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Pregnancy Is Confirmed by Hormonal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Fertilization takes place in an oviduct.</a:t>
            </a:r>
          </a:p>
          <a:p>
            <a:pPr lvl="0"/>
            <a:r>
              <a:rPr lang="en-US" dirty="0" smtClean="0"/>
              <a:t>After </a:t>
            </a:r>
            <a:r>
              <a:rPr lang="en-US" b="1" dirty="0" smtClean="0"/>
              <a:t>implanting </a:t>
            </a:r>
            <a:r>
              <a:rPr lang="en-US" dirty="0" smtClean="0"/>
              <a:t>into the endometrium, embryos begin to secrete human chorionic gonadotropin—the hormone that is detected by pregnancy tests.</a:t>
            </a:r>
          </a:p>
          <a:p>
            <a:pPr lvl="0"/>
            <a:r>
              <a:rPr lang="en-US" dirty="0" smtClean="0"/>
              <a:t>Blood tests for pregnancy are very accurate and can detect a pregnancy almost immediately after implantation.</a:t>
            </a:r>
          </a:p>
          <a:p>
            <a:pPr lvl="1"/>
            <a:r>
              <a:rPr lang="en-US" dirty="0" smtClean="0"/>
              <a:t>Ordered by a healthcare professional</a:t>
            </a:r>
          </a:p>
        </p:txBody>
      </p:sp>
    </p:spTree>
    <p:extLst>
      <p:ext uri="{BB962C8B-B14F-4D97-AF65-F5344CB8AC3E}">
        <p14:creationId xmlns:p14="http://schemas.microsoft.com/office/powerpoint/2010/main" val="155900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Pregnancy Is Confirmed by Hormonal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Home pregnancy tests are convenient and popular.</a:t>
            </a:r>
          </a:p>
          <a:p>
            <a:pPr lvl="1"/>
            <a:r>
              <a:rPr lang="en-US" dirty="0" smtClean="0"/>
              <a:t>Results are less accurate</a:t>
            </a:r>
          </a:p>
          <a:p>
            <a:pPr lvl="1"/>
            <a:r>
              <a:rPr lang="en-US" dirty="0" smtClean="0"/>
              <a:t>Retesting is recommended</a:t>
            </a:r>
          </a:p>
          <a:p>
            <a:pPr lvl="0"/>
            <a:r>
              <a:rPr lang="en-US" dirty="0" smtClean="0"/>
              <a:t>Definitive clinical evidence of pregnancy can be obtained at 5–6 weeks by an ultrasound scan.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00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 smtClean="0">
                <a:solidFill>
                  <a:schemeClr val="bg1"/>
                </a:solidFill>
                <a:latin typeface="Arial"/>
              </a:rPr>
              <a:t>Figure 8.1  Home pregnancy test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1016000"/>
            <a:ext cx="8427110" cy="536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4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Infertility Can Result from a Problem in the Woman or in the 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b="1" dirty="0" smtClean="0"/>
              <a:t>Subfertility </a:t>
            </a:r>
            <a:r>
              <a:rPr lang="en-US" dirty="0" smtClean="0"/>
              <a:t>and </a:t>
            </a:r>
            <a:r>
              <a:rPr lang="en-US" b="1" dirty="0" smtClean="0"/>
              <a:t>infertility </a:t>
            </a:r>
            <a:r>
              <a:rPr lang="en-US" dirty="0" smtClean="0"/>
              <a:t>are common; approximately 12% of couples seek medical help in establishing a pregnancy.</a:t>
            </a:r>
          </a:p>
          <a:p>
            <a:pPr lvl="1"/>
            <a:r>
              <a:rPr lang="en-US" dirty="0" smtClean="0"/>
              <a:t>Fertility problems may be caused by male factors, female factors, or a combination of the two—in one-third of cases, the problem is on both sides or a cause cannot be identified.</a:t>
            </a:r>
          </a:p>
          <a:p>
            <a:pPr lvl="1"/>
            <a:r>
              <a:rPr lang="en-US" dirty="0" smtClean="0"/>
              <a:t>Fertility declines with age in both men and women.</a:t>
            </a:r>
          </a:p>
        </p:txBody>
      </p:sp>
    </p:spTree>
    <p:extLst>
      <p:ext uri="{BB962C8B-B14F-4D97-AF65-F5344CB8AC3E}">
        <p14:creationId xmlns:p14="http://schemas.microsoft.com/office/powerpoint/2010/main" val="155900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Infertility Can Result from a Problem in the Woman or in the 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 smtClean="0"/>
              <a:t>Insufficient or poor-quality sperm is a common cause of subfertility.</a:t>
            </a:r>
          </a:p>
          <a:p>
            <a:pPr lvl="1"/>
            <a:r>
              <a:rPr lang="en-US" dirty="0" smtClean="0"/>
              <a:t>Undescended testicles</a:t>
            </a:r>
          </a:p>
          <a:p>
            <a:pPr lvl="1"/>
            <a:r>
              <a:rPr lang="en-US" dirty="0" smtClean="0"/>
              <a:t>Sex chromosome anomalies</a:t>
            </a:r>
          </a:p>
          <a:p>
            <a:pPr lvl="1"/>
            <a:r>
              <a:rPr lang="en-US" dirty="0" smtClean="0"/>
              <a:t>Blockages in reproductive tract</a:t>
            </a:r>
          </a:p>
          <a:p>
            <a:pPr lvl="1"/>
            <a:r>
              <a:rPr lang="en-US" dirty="0" smtClean="0"/>
              <a:t>Chemotherapy</a:t>
            </a:r>
          </a:p>
          <a:p>
            <a:pPr lvl="1"/>
            <a:r>
              <a:rPr lang="en-US" dirty="0" smtClean="0"/>
              <a:t>Heating of testes</a:t>
            </a:r>
          </a:p>
          <a:p>
            <a:pPr lvl="1"/>
            <a:r>
              <a:rPr lang="en-US" dirty="0" smtClean="0"/>
              <a:t>Sedentary lifestyle</a:t>
            </a:r>
          </a:p>
          <a:p>
            <a:pPr lvl="1"/>
            <a:r>
              <a:rPr lang="en-US" dirty="0" smtClean="0"/>
              <a:t>Environmental toxins</a:t>
            </a:r>
          </a:p>
        </p:txBody>
      </p:sp>
    </p:spTree>
    <p:extLst>
      <p:ext uri="{BB962C8B-B14F-4D97-AF65-F5344CB8AC3E}">
        <p14:creationId xmlns:p14="http://schemas.microsoft.com/office/powerpoint/2010/main" val="155900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 smtClean="0">
                <a:solidFill>
                  <a:schemeClr val="bg1"/>
                </a:solidFill>
                <a:latin typeface="Arial"/>
              </a:rPr>
              <a:t>Figure 8.2  Abnormal (multi-tailed) sperm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00" y="533400"/>
            <a:ext cx="6320333" cy="632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12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Infertility Can Result from Problems in the Man or in the Woman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spcAft>
                <a:spcPts val="600"/>
              </a:spcAft>
            </a:pPr>
            <a:r>
              <a:rPr lang="en-US" dirty="0" smtClean="0"/>
              <a:t>Methods of fertility treatment and assisted reproduction include:</a:t>
            </a:r>
          </a:p>
          <a:p>
            <a:pPr lvl="1">
              <a:spcAft>
                <a:spcPts val="600"/>
              </a:spcAft>
            </a:pPr>
            <a:r>
              <a:rPr lang="en-US" b="1" dirty="0" smtClean="0"/>
              <a:t>In vitro fertilization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Gamete donation (either sperm or oocytes)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Administration of drugs to stimulate ovulation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Use of a surrogate mother to carry a pregnancy</a:t>
            </a:r>
          </a:p>
        </p:txBody>
      </p:sp>
    </p:spTree>
    <p:extLst>
      <p:ext uri="{BB962C8B-B14F-4D97-AF65-F5344CB8AC3E}">
        <p14:creationId xmlns:p14="http://schemas.microsoft.com/office/powerpoint/2010/main" val="155900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 smtClean="0">
                <a:solidFill>
                  <a:schemeClr val="bg1"/>
                </a:solidFill>
                <a:latin typeface="Arial"/>
              </a:rPr>
              <a:t>Figure 8.3  Standard in vitro fertilization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100" y="533400"/>
            <a:ext cx="6523443" cy="632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37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Infertility Can Result from a Problem in the Woman or in the 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spcAft>
                <a:spcPts val="600"/>
              </a:spcAft>
            </a:pPr>
            <a:r>
              <a:rPr lang="en-US" dirty="0" smtClean="0"/>
              <a:t>In women, subfertility and infertility result from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Abnormalities of the reproductive tract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Oviducts that are scarred, </a:t>
            </a:r>
            <a:r>
              <a:rPr lang="en-US" dirty="0" smtClean="0"/>
              <a:t>blocked, or </a:t>
            </a:r>
            <a:r>
              <a:rPr lang="en-US" dirty="0"/>
              <a:t>denuded of </a:t>
            </a:r>
            <a:r>
              <a:rPr lang="en-US" dirty="0" smtClean="0"/>
              <a:t>cilia</a:t>
            </a:r>
            <a:endParaRPr lang="en-US" dirty="0" smtClean="0"/>
          </a:p>
          <a:p>
            <a:pPr lvl="2">
              <a:spcAft>
                <a:spcPts val="600"/>
              </a:spcAft>
            </a:pPr>
            <a:r>
              <a:rPr lang="en-US" dirty="0" smtClean="0"/>
              <a:t>Uterine fibroids and endometriosis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Failure to ovulate</a:t>
            </a:r>
          </a:p>
          <a:p>
            <a:pPr lvl="0">
              <a:spcAft>
                <a:spcPts val="600"/>
              </a:spcAft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5900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Infertility Can Result from Problems in the Man or in the Woman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spcAft>
                <a:spcPts val="600"/>
              </a:spcAft>
            </a:pPr>
            <a:r>
              <a:rPr lang="en-US" dirty="0" smtClean="0"/>
              <a:t>Adoption is another option for creating families, but the availability of preferred adoptees (healthy infants of a particular race or ethnicity) is limited.</a:t>
            </a:r>
          </a:p>
          <a:p>
            <a:pPr lvl="0">
              <a:spcAft>
                <a:spcPts val="600"/>
              </a:spcAft>
            </a:pPr>
            <a:r>
              <a:rPr lang="en-US" dirty="0" smtClean="0"/>
              <a:t>Children born to older parents are more likely to have </a:t>
            </a:r>
            <a:r>
              <a:rPr lang="en-US" b="1" dirty="0" smtClean="0"/>
              <a:t>Down syndrome</a:t>
            </a:r>
            <a:r>
              <a:rPr lang="en-US" dirty="0" smtClean="0"/>
              <a:t>, physical malformations, mental conditions, or poor academic performance.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00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Embryos Do Not Survive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spcAft>
                <a:spcPts val="1800"/>
              </a:spcAft>
            </a:pPr>
            <a:r>
              <a:rPr lang="en-US" dirty="0" smtClean="0"/>
              <a:t>A large percentage of embryos are genetically abnormal and either fail to implant or are spontaneously aborted (miscarried), usually in the first trimester.</a:t>
            </a:r>
          </a:p>
          <a:p>
            <a:pPr lvl="0">
              <a:spcAft>
                <a:spcPts val="1800"/>
              </a:spcAft>
            </a:pPr>
            <a:r>
              <a:rPr lang="en-US" b="1" dirty="0" smtClean="0"/>
              <a:t>Ectopic pregnancies</a:t>
            </a:r>
            <a:r>
              <a:rPr lang="en-US" dirty="0" smtClean="0"/>
              <a:t>—implantation at a location other than the uterus—can endanger the mother’s life.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00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 smtClean="0">
                <a:solidFill>
                  <a:schemeClr val="bg1"/>
                </a:solidFill>
                <a:latin typeface="Arial"/>
              </a:rPr>
              <a:t>Figure 8.7  Ectopic pregnancy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533400"/>
            <a:ext cx="5657235" cy="632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92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Pregnancy Is Conventionally Divided into Three Trimesters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Aft>
                <a:spcPts val="1800"/>
              </a:spcAft>
            </a:pPr>
            <a:r>
              <a:rPr lang="en-US" dirty="0" smtClean="0"/>
              <a:t>A pregnant woman’s due date is usually estimated to be 9 months and 1 week (291 days) after the onset of her last menstrual period, although the true average is 3–8 days longer than this.</a:t>
            </a:r>
          </a:p>
          <a:p>
            <a:pPr lvl="0">
              <a:spcAft>
                <a:spcPts val="1800"/>
              </a:spcAft>
            </a:pPr>
            <a:r>
              <a:rPr lang="en-US" dirty="0" smtClean="0"/>
              <a:t>Pregnancies should be allowed to continue until at least 39 weeks, unless there is a medical reason to give birth sooner.</a:t>
            </a:r>
          </a:p>
          <a:p>
            <a:pPr lvl="0">
              <a:spcAft>
                <a:spcPts val="1800"/>
              </a:spcAft>
            </a:pPr>
            <a:r>
              <a:rPr lang="en-US" dirty="0" smtClean="0"/>
              <a:t>Each trimester is about 3 months long.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49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 smtClean="0">
                <a:solidFill>
                  <a:schemeClr val="bg1"/>
                </a:solidFill>
                <a:latin typeface="Arial"/>
              </a:rPr>
              <a:t>Figure 8.8  Embryonic and fetal growth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723900"/>
            <a:ext cx="8427110" cy="595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23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First Trimester Is a Period of Major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spcAft>
                <a:spcPts val="1200"/>
              </a:spcAft>
            </a:pPr>
            <a:r>
              <a:rPr lang="en-US" dirty="0" smtClean="0"/>
              <a:t>During the first trimester, the embryo implants into the uterine wall and establishes a system of hormonal and metabolic communication with the mother through the placenta.</a:t>
            </a:r>
          </a:p>
          <a:p>
            <a:pPr lvl="0">
              <a:spcAft>
                <a:spcPts val="1200"/>
              </a:spcAft>
            </a:pPr>
            <a:r>
              <a:rPr lang="en-US" dirty="0" smtClean="0"/>
              <a:t>During early pregnancy, women may experience breast tenderness, morning sickness, frequent urination, fatigue, sleeping difficulties, backache, and mood swings.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01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First Trimester Is a Period of Major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spcAft>
                <a:spcPts val="1200"/>
              </a:spcAft>
            </a:pPr>
            <a:r>
              <a:rPr lang="en-US" dirty="0" smtClean="0"/>
              <a:t>Prenatal care provides health screenings, education, and support.</a:t>
            </a:r>
          </a:p>
          <a:p>
            <a:pPr lvl="0">
              <a:spcAft>
                <a:spcPts val="1200"/>
              </a:spcAft>
            </a:pPr>
            <a:r>
              <a:rPr lang="en-US" dirty="0" smtClean="0"/>
              <a:t>Prenatal care decreases the likelihood of maternal, fetal, or neonatal death; fetal prematurity; and low birth weight.</a:t>
            </a:r>
          </a:p>
        </p:txBody>
      </p:sp>
    </p:spTree>
    <p:extLst>
      <p:ext uri="{BB962C8B-B14F-4D97-AF65-F5344CB8AC3E}">
        <p14:creationId xmlns:p14="http://schemas.microsoft.com/office/powerpoint/2010/main" val="297201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First Trimester Is a Period of Major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spcAft>
                <a:spcPts val="1200"/>
              </a:spcAft>
            </a:pPr>
            <a:r>
              <a:rPr lang="en-US" dirty="0" smtClean="0"/>
              <a:t>Adequate nutrition is vital to a successful pregnancy.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The recommended weight gain is 25–35 pounds for a woman with a normal prepregnancy weight.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Only about a quarter this gain is the weight of the fetus.</a:t>
            </a:r>
          </a:p>
        </p:txBody>
      </p:sp>
    </p:spTree>
    <p:extLst>
      <p:ext uri="{BB962C8B-B14F-4D97-AF65-F5344CB8AC3E}">
        <p14:creationId xmlns:p14="http://schemas.microsoft.com/office/powerpoint/2010/main" val="297201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 smtClean="0">
                <a:solidFill>
                  <a:schemeClr val="bg1"/>
                </a:solidFill>
                <a:latin typeface="Arial"/>
              </a:rPr>
              <a:t>Table 8.1</a:t>
            </a:r>
          </a:p>
        </p:txBody>
      </p:sp>
      <p:pic>
        <p:nvPicPr>
          <p:cNvPr id="1026" name="Picture 2" descr="Z:\Media and Supplements\Discovering Human Sexuality 3e\Textbook Figures and Tables (JPEG)\Final\Chapter 08\High Resolution\DHS3e-Table-08-01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60" y="1219200"/>
            <a:ext cx="8581930" cy="495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91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 smtClean="0">
                <a:solidFill>
                  <a:schemeClr val="bg1"/>
                </a:solidFill>
                <a:latin typeface="Arial"/>
              </a:rPr>
              <a:t>Figure 8.9  Where do those extra pounds go?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" y="533400"/>
            <a:ext cx="7144724" cy="632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14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First Trimester Is a Period of Major Changes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Tobacco, alcohol, drugs, infection, and radiation can harm a developing fetus.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 smtClean="0">
                <a:solidFill>
                  <a:schemeClr val="bg1"/>
                </a:solidFill>
                <a:latin typeface="Arial"/>
              </a:rPr>
              <a:t>Table 8.2 (Part 1)</a:t>
            </a:r>
          </a:p>
        </p:txBody>
      </p:sp>
      <p:pic>
        <p:nvPicPr>
          <p:cNvPr id="2050" name="Picture 2" descr="Z:\Media and Supplements\Discovering Human Sexuality 3e\Textbook Figures and Tables (JPEG)\Final\Chapter 08\High Resolution\DHS3e-Table-08-02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8382000" cy="633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30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 smtClean="0">
                <a:solidFill>
                  <a:schemeClr val="bg1"/>
                </a:solidFill>
                <a:latin typeface="Arial"/>
              </a:rPr>
              <a:t>Table 8.2 (Part 2)</a:t>
            </a:r>
          </a:p>
        </p:txBody>
      </p:sp>
      <p:pic>
        <p:nvPicPr>
          <p:cNvPr id="3074" name="Picture 2" descr="Z:\Media and Supplements\Discovering Human Sexuality 3e\Textbook Figures and Tables (JPEG)\Final\Chapter 08\High Resolution\DHS3e-Table-08-02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8839200" cy="6061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88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Second Trimester Is the Easiest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spcAft>
                <a:spcPts val="600"/>
              </a:spcAft>
            </a:pPr>
            <a:r>
              <a:rPr lang="en-US" dirty="0" smtClean="0"/>
              <a:t>The second trimester begins at 13 weeks of gestational age and is usually the easiest trimester for the woman.</a:t>
            </a:r>
          </a:p>
          <a:p>
            <a:pPr lvl="0">
              <a:spcAft>
                <a:spcPts val="600"/>
              </a:spcAft>
            </a:pPr>
            <a:r>
              <a:rPr lang="en-US" b="1" dirty="0" smtClean="0"/>
              <a:t>Quickening </a:t>
            </a:r>
            <a:r>
              <a:rPr lang="en-US" dirty="0" smtClean="0"/>
              <a:t>(fetal movements felt by the mother) begins during the second trimester.</a:t>
            </a:r>
          </a:p>
        </p:txBody>
      </p:sp>
    </p:spTree>
    <p:extLst>
      <p:ext uri="{BB962C8B-B14F-4D97-AF65-F5344CB8AC3E}">
        <p14:creationId xmlns:p14="http://schemas.microsoft.com/office/powerpoint/2010/main" val="189087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Second Trimester Is the Easiest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spcAft>
                <a:spcPts val="600"/>
              </a:spcAft>
            </a:pPr>
            <a:r>
              <a:rPr lang="en-US" dirty="0" smtClean="0"/>
              <a:t>Ultrasound scans, </a:t>
            </a:r>
            <a:r>
              <a:rPr lang="en-US" b="1" dirty="0" smtClean="0"/>
              <a:t>amniocentesis</a:t>
            </a:r>
            <a:r>
              <a:rPr lang="en-US" dirty="0" smtClean="0"/>
              <a:t>, and </a:t>
            </a:r>
            <a:r>
              <a:rPr lang="en-US" b="1" dirty="0" smtClean="0"/>
              <a:t>chorionic villus sampling</a:t>
            </a:r>
            <a:r>
              <a:rPr lang="en-US" dirty="0" smtClean="0"/>
              <a:t> can be performed to monitor the wellbeing of the fetus and test for congenital disorders, such as Down syndrome and </a:t>
            </a:r>
            <a:r>
              <a:rPr lang="en-US" b="1" dirty="0" smtClean="0"/>
              <a:t>spina bifida</a:t>
            </a:r>
            <a:r>
              <a:rPr lang="en-US" dirty="0" smtClean="0"/>
              <a:t>.</a:t>
            </a:r>
          </a:p>
          <a:p>
            <a:pPr lvl="0">
              <a:spcAft>
                <a:spcPts val="600"/>
              </a:spcAft>
            </a:pPr>
            <a:r>
              <a:rPr lang="en-US" dirty="0" smtClean="0"/>
              <a:t>Except in the presence of certain medical conditions, sex during pregnancy is healthy.</a:t>
            </a:r>
          </a:p>
          <a:p>
            <a:pPr lvl="0">
              <a:spcAft>
                <a:spcPts val="600"/>
              </a:spcAft>
            </a:pPr>
            <a:r>
              <a:rPr lang="en-US" dirty="0" smtClean="0"/>
              <a:t>Moderate exercise during pregnancy is beneficial.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87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 smtClean="0">
                <a:solidFill>
                  <a:schemeClr val="bg1"/>
                </a:solidFill>
                <a:latin typeface="Arial"/>
              </a:rPr>
              <a:t>Figure 8.11  Screening for congenital disorders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774700"/>
            <a:ext cx="8427110" cy="583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8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Third Trimester Is a Time of 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spcAft>
                <a:spcPts val="1800"/>
              </a:spcAft>
            </a:pPr>
            <a:r>
              <a:rPr lang="en-US" dirty="0" smtClean="0"/>
              <a:t>A child born after the beginning of the third trimester has good chance of surviving if born prematurely, although both premature and delayed births are hazardous.</a:t>
            </a:r>
          </a:p>
          <a:p>
            <a:pPr lvl="0">
              <a:spcAft>
                <a:spcPts val="1800"/>
              </a:spcAft>
            </a:pPr>
            <a:r>
              <a:rPr lang="en-US" dirty="0" smtClean="0"/>
              <a:t>Women may choose to deliver at home, in a hospital, or in a birthing center; however, hospitals are the best place for childbirth if complications are expected.</a:t>
            </a:r>
          </a:p>
        </p:txBody>
      </p:sp>
    </p:spTree>
    <p:extLst>
      <p:ext uri="{BB962C8B-B14F-4D97-AF65-F5344CB8AC3E}">
        <p14:creationId xmlns:p14="http://schemas.microsoft.com/office/powerpoint/2010/main" val="188355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Third Trimester Is a Time of 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spcAft>
                <a:spcPts val="600"/>
              </a:spcAft>
            </a:pPr>
            <a:r>
              <a:rPr lang="en-US" dirty="0" smtClean="0"/>
              <a:t>Childbirth classes prepare parents for birth.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Lamaze method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Bradley method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Water birth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Perineal massage</a:t>
            </a:r>
          </a:p>
          <a:p>
            <a:pPr lvl="0">
              <a:spcAft>
                <a:spcPts val="1800"/>
              </a:spcAft>
            </a:pPr>
            <a:r>
              <a:rPr lang="en-US" dirty="0" smtClean="0"/>
              <a:t>The fetus also prepares for birth by secreting hormones that help the lungs mature and by moving into a head-down position deep in the pelvis (</a:t>
            </a:r>
            <a:r>
              <a:rPr lang="en-US" b="1" dirty="0" smtClean="0"/>
              <a:t>engagement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55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 smtClean="0">
                <a:solidFill>
                  <a:schemeClr val="bg1"/>
                </a:solidFill>
                <a:latin typeface="Arial"/>
              </a:rPr>
              <a:t>Figure 8.13  Engagement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1333500"/>
            <a:ext cx="8427110" cy="473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15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Labor Has Three Stages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During the first stage, contractions cause the cervix to begin to thin out (</a:t>
            </a:r>
            <a:r>
              <a:rPr lang="en-US" b="1" dirty="0" smtClean="0"/>
              <a:t>effacement</a:t>
            </a:r>
            <a:r>
              <a:rPr lang="en-US" dirty="0" smtClean="0"/>
              <a:t>) and open up (</a:t>
            </a:r>
            <a:r>
              <a:rPr lang="en-US" b="1" dirty="0" smtClean="0"/>
              <a:t>dilation</a:t>
            </a:r>
            <a:r>
              <a:rPr lang="en-US" dirty="0" smtClean="0"/>
              <a:t>).</a:t>
            </a:r>
          </a:p>
          <a:p>
            <a:pPr lvl="0"/>
            <a:r>
              <a:rPr lang="en-US" dirty="0" smtClean="0"/>
              <a:t>This stage can last from a couple of hours to more than 24 hours.</a:t>
            </a:r>
          </a:p>
          <a:p>
            <a:pPr lvl="0"/>
            <a:r>
              <a:rPr lang="en-US" dirty="0" smtClean="0"/>
              <a:t>Many women elect to use anesthesia, such as an </a:t>
            </a:r>
            <a:r>
              <a:rPr lang="en-US" b="1" dirty="0" smtClean="0"/>
              <a:t>epidural</a:t>
            </a:r>
            <a:r>
              <a:rPr lang="en-US" dirty="0" smtClean="0"/>
              <a:t>, to reduce the pain of childbirth.</a:t>
            </a:r>
          </a:p>
        </p:txBody>
      </p:sp>
    </p:spTree>
    <p:extLst>
      <p:ext uri="{BB962C8B-B14F-4D97-AF65-F5344CB8AC3E}">
        <p14:creationId xmlns:p14="http://schemas.microsoft.com/office/powerpoint/2010/main" val="270631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 smtClean="0">
                <a:solidFill>
                  <a:schemeClr val="bg1"/>
                </a:solidFill>
                <a:latin typeface="Arial"/>
              </a:rPr>
              <a:t>Figure 8.14  Cervical changes during labor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100" y="533400"/>
            <a:ext cx="5519837" cy="632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66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 smtClean="0">
                <a:solidFill>
                  <a:schemeClr val="bg1"/>
                </a:solidFill>
                <a:latin typeface="Arial"/>
              </a:rPr>
              <a:t>Figure 8.15  Epidural anesthesia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1625600"/>
            <a:ext cx="8427110" cy="413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1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Labor Has Three Stages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The second stage may last a few minutes to several hours and involves passage of the fetus through the birth canal. </a:t>
            </a:r>
          </a:p>
          <a:p>
            <a:pPr lvl="0"/>
            <a:r>
              <a:rPr lang="en-US" dirty="0" smtClean="0"/>
              <a:t>Many babies are born via cesarean section, which involves delivering the baby through a surgical incision in the mother’s uterus.</a:t>
            </a:r>
          </a:p>
          <a:p>
            <a:pPr lvl="0"/>
            <a:r>
              <a:rPr lang="en-US" dirty="0" smtClean="0"/>
              <a:t>The third stage is delivery of the placenta, or </a:t>
            </a:r>
            <a:r>
              <a:rPr lang="en-US" b="1" dirty="0" smtClean="0"/>
              <a:t>afterbirth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31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 smtClean="0">
                <a:solidFill>
                  <a:schemeClr val="bg1"/>
                </a:solidFill>
                <a:latin typeface="Arial"/>
              </a:rPr>
              <a:t>Figure 8.16  A fetus passing through the birth canal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300" y="533400"/>
            <a:ext cx="5621392" cy="632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51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 smtClean="0">
                <a:solidFill>
                  <a:schemeClr val="bg1"/>
                </a:solidFill>
                <a:latin typeface="Arial"/>
              </a:rPr>
              <a:t>Box 8.5  Sexual Health: Cesarean Section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1714500"/>
            <a:ext cx="8427110" cy="396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81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Period after Birth Places Many Demands on Parents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US" dirty="0" smtClean="0"/>
              <a:t>Some women experience variable moods after childbirth.</a:t>
            </a:r>
          </a:p>
          <a:p>
            <a:pPr lvl="1">
              <a:spcAft>
                <a:spcPts val="1200"/>
              </a:spcAft>
            </a:pPr>
            <a:r>
              <a:rPr lang="en-US" b="1" dirty="0" smtClean="0"/>
              <a:t>Postpartum depression</a:t>
            </a:r>
            <a:r>
              <a:rPr lang="en-US" dirty="0" smtClean="0"/>
              <a:t> is characterized by sustained intense sadness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Postpartum depression accompanied by disordered thinking is called </a:t>
            </a:r>
            <a:r>
              <a:rPr lang="en-US" b="1" dirty="0" smtClean="0"/>
              <a:t>postpartum depressive psychosis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95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Period after Birth Places Many Demands on Parents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US" dirty="0" smtClean="0"/>
              <a:t>The transition to parenthood often leads to significant changes in a couple’s relationship and sexuality.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Sexual activity declines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Marital conflicts increase about ninefold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Perceived </a:t>
            </a:r>
            <a:r>
              <a:rPr lang="en-US" dirty="0" smtClean="0"/>
              <a:t>quality of marriage drops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Partners adopt more stereotypical gender roles</a:t>
            </a:r>
          </a:p>
          <a:p>
            <a:pPr>
              <a:spcAft>
                <a:spcPts val="1200"/>
              </a:spcAft>
            </a:pPr>
            <a:endParaRPr lang="en-US" dirty="0" smtClean="0"/>
          </a:p>
          <a:p>
            <a:pPr lvl="0"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5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Breast-Feeding Is the Preferred Method of Nourishing the Infant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Aft>
                <a:spcPts val="1800"/>
              </a:spcAft>
            </a:pPr>
            <a:r>
              <a:rPr lang="en-US" dirty="0" smtClean="0"/>
              <a:t>Lactation is influenced by the hormones </a:t>
            </a:r>
            <a:r>
              <a:rPr lang="en-US" b="1" dirty="0" smtClean="0"/>
              <a:t>prolactin </a:t>
            </a:r>
            <a:r>
              <a:rPr lang="en-US" dirty="0" smtClean="0"/>
              <a:t>and oxytocin.</a:t>
            </a:r>
          </a:p>
          <a:p>
            <a:pPr lvl="0">
              <a:spcAft>
                <a:spcPts val="1800"/>
              </a:spcAft>
            </a:pPr>
            <a:r>
              <a:rPr lang="en-US" dirty="0" smtClean="0"/>
              <a:t>For the first few days after birth, the breast milk composition initially supports the infant’s immune system—</a:t>
            </a:r>
            <a:r>
              <a:rPr lang="en-US" b="1" dirty="0" smtClean="0"/>
              <a:t>colostrum</a:t>
            </a:r>
            <a:r>
              <a:rPr lang="en-US" dirty="0" smtClean="0"/>
              <a:t>. </a:t>
            </a:r>
          </a:p>
          <a:p>
            <a:pPr lvl="0">
              <a:spcAft>
                <a:spcPts val="1800"/>
              </a:spcAft>
            </a:pPr>
            <a:r>
              <a:rPr lang="en-US" dirty="0" smtClean="0"/>
              <a:t>Over the first two weeks after birth, the milk changes to provide energy and nutrients to promote growth and development.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5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 smtClean="0">
                <a:solidFill>
                  <a:schemeClr val="bg1"/>
                </a:solidFill>
                <a:latin typeface="Arial"/>
              </a:rPr>
              <a:t>Table 8.3</a:t>
            </a:r>
          </a:p>
        </p:txBody>
      </p:sp>
      <p:pic>
        <p:nvPicPr>
          <p:cNvPr id="4098" name="Picture 2" descr="Z:\Media and Supplements\Discovering Human Sexuality 3e\Textbook Figures and Tables (JPEG)\Final\Chapter 08\High Resolution\DHS3e-Table-08-03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91610"/>
            <a:ext cx="8686800" cy="560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76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Breast-Feeding Is the Preferred Method of Nourishing the Infant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US" b="1" dirty="0" smtClean="0"/>
              <a:t>Infant formula</a:t>
            </a:r>
            <a:r>
              <a:rPr lang="en-US" dirty="0" smtClean="0"/>
              <a:t> is an alternative to breast milk and may be used in combination with or as a substitute for breast-feeding.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5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Breast-Feeding Is the Preferred Method of Nourishing the Infant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Breast-feeding has advantages</a:t>
            </a:r>
          </a:p>
          <a:p>
            <a:pPr lvl="1"/>
            <a:r>
              <a:rPr lang="en-US" dirty="0" smtClean="0"/>
              <a:t>Health benefits for the baby</a:t>
            </a:r>
          </a:p>
          <a:p>
            <a:pPr lvl="2"/>
            <a:r>
              <a:rPr lang="en-US" dirty="0" smtClean="0"/>
              <a:t>Less likely to develop infections</a:t>
            </a:r>
          </a:p>
          <a:p>
            <a:pPr lvl="2"/>
            <a:r>
              <a:rPr lang="en-US" dirty="0" smtClean="0"/>
              <a:t>Less prone to asthma</a:t>
            </a:r>
          </a:p>
          <a:p>
            <a:pPr lvl="1"/>
            <a:r>
              <a:rPr lang="en-US" dirty="0" smtClean="0"/>
              <a:t>Health benefits for the mother</a:t>
            </a:r>
          </a:p>
          <a:p>
            <a:pPr lvl="2"/>
            <a:r>
              <a:rPr lang="en-US" dirty="0" smtClean="0"/>
              <a:t>Helps shrink uterus</a:t>
            </a:r>
          </a:p>
          <a:p>
            <a:pPr lvl="2"/>
            <a:r>
              <a:rPr lang="en-US" dirty="0" smtClean="0"/>
              <a:t>May reduce risk of ovarian and breast cancer</a:t>
            </a:r>
          </a:p>
        </p:txBody>
      </p:sp>
    </p:spTree>
    <p:extLst>
      <p:ext uri="{BB962C8B-B14F-4D97-AF65-F5344CB8AC3E}">
        <p14:creationId xmlns:p14="http://schemas.microsoft.com/office/powerpoint/2010/main" val="17495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Breast-Feeding Is the Preferred Method of Nourishing the Infant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Psychological benefits for mother and baby</a:t>
            </a:r>
          </a:p>
          <a:p>
            <a:pPr lvl="2"/>
            <a:r>
              <a:rPr lang="en-US" dirty="0" smtClean="0"/>
              <a:t>Helps establish a close bond</a:t>
            </a:r>
          </a:p>
          <a:p>
            <a:pPr lvl="1"/>
            <a:r>
              <a:rPr lang="en-US" dirty="0" smtClean="0"/>
              <a:t>Convenient and inexpensive</a:t>
            </a:r>
          </a:p>
          <a:p>
            <a:pPr lvl="1"/>
            <a:r>
              <a:rPr lang="en-US" dirty="0" smtClean="0"/>
              <a:t>Contraceptive effect</a:t>
            </a:r>
          </a:p>
          <a:p>
            <a:pPr lvl="0">
              <a:spcAft>
                <a:spcPts val="1200"/>
              </a:spcAft>
            </a:pP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95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 smtClean="0">
                <a:solidFill>
                  <a:schemeClr val="bg1"/>
                </a:solidFill>
                <a:latin typeface="Arial"/>
              </a:rPr>
              <a:t>Photo, p. 259  Breast-feeding cements the bond between mother and infant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533400"/>
            <a:ext cx="7688344" cy="632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41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Breast-Feeding Is the Preferred Method of Nourishing the Infant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US" dirty="0" smtClean="0"/>
              <a:t>Breast-feeding has potential disadvantages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Painful inflamed nipples or </a:t>
            </a:r>
            <a:r>
              <a:rPr lang="en-US" dirty="0" smtClean="0"/>
              <a:t>engorgement</a:t>
            </a:r>
            <a:endParaRPr lang="en-US" dirty="0" smtClean="0"/>
          </a:p>
          <a:p>
            <a:pPr lvl="1">
              <a:spcAft>
                <a:spcPts val="1200"/>
              </a:spcAft>
            </a:pPr>
            <a:r>
              <a:rPr lang="en-US" dirty="0" smtClean="0"/>
              <a:t>Infection in breasts (20% of women)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Transmission of viral infections (HIV, hepatitis) and medications from mother to fetus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Inconvenience, especially for working women.</a:t>
            </a:r>
          </a:p>
        </p:txBody>
      </p:sp>
    </p:spTree>
    <p:extLst>
      <p:ext uri="{BB962C8B-B14F-4D97-AF65-F5344CB8AC3E}">
        <p14:creationId xmlns:p14="http://schemas.microsoft.com/office/powerpoint/2010/main" val="17495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2728</TotalTime>
  <Words>1561</Words>
  <Application>Microsoft Office PowerPoint</Application>
  <PresentationFormat>On-screen Show (4:3)</PresentationFormat>
  <Paragraphs>154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Office Theme</vt:lpstr>
      <vt:lpstr>Default Design</vt:lpstr>
      <vt:lpstr>Fertility, Pregnancy, and Childbirth</vt:lpstr>
      <vt:lpstr>Chapter 8: Fertility, Pregnancy, and Childbirth</vt:lpstr>
      <vt:lpstr>Chapter 8: Fertility, Pregnancy, and Childbirth</vt:lpstr>
      <vt:lpstr>Pregnancy and Childbirth Raise Major Health Concerns</vt:lpstr>
      <vt:lpstr>Pregnancy Is Confirmed by Hormonal Tests</vt:lpstr>
      <vt:lpstr>Pregnancy Is Confirmed by Hormonal Tests</vt:lpstr>
      <vt:lpstr>Figure 8.1  Home pregnancy test</vt:lpstr>
      <vt:lpstr>Infertility Can Result from a Problem in the Woman or in the Man</vt:lpstr>
      <vt:lpstr>Infertility Can Result from a Problem in the Woman or in the Man</vt:lpstr>
      <vt:lpstr>Figure 8.2  Abnormal (multi-tailed) sperm</vt:lpstr>
      <vt:lpstr>Infertility Can Result from Problems in the Man or in the Woman</vt:lpstr>
      <vt:lpstr>Figure 8.3  Standard in vitro fertilization</vt:lpstr>
      <vt:lpstr>Infertility Can Result from a Problem in the Woman or in the Man</vt:lpstr>
      <vt:lpstr>Infertility Can Result from Problems in the Man or in the Woman</vt:lpstr>
      <vt:lpstr>Many Embryos Do Not Survive</vt:lpstr>
      <vt:lpstr>Figure 8.7  Ectopic pregnancy</vt:lpstr>
      <vt:lpstr>Pregnancy Is Conventionally Divided into Three Trimesters</vt:lpstr>
      <vt:lpstr>Figure 8.8  Embryonic and fetal growth</vt:lpstr>
      <vt:lpstr>The First Trimester Is a Period of Major Changes</vt:lpstr>
      <vt:lpstr>The First Trimester Is a Period of Major Changes</vt:lpstr>
      <vt:lpstr>The First Trimester Is a Period of Major Changes</vt:lpstr>
      <vt:lpstr>Table 8.1</vt:lpstr>
      <vt:lpstr>Figure 8.9  Where do those extra pounds go?</vt:lpstr>
      <vt:lpstr>The First Trimester Is a Period of Major Changes</vt:lpstr>
      <vt:lpstr>Table 8.2 (Part 1)</vt:lpstr>
      <vt:lpstr>Table 8.2 (Part 2)</vt:lpstr>
      <vt:lpstr>The Second Trimester Is the Easiest</vt:lpstr>
      <vt:lpstr>The Second Trimester Is the Easiest</vt:lpstr>
      <vt:lpstr>Figure 8.11  Screening for congenital disorders</vt:lpstr>
      <vt:lpstr>The Third Trimester Is a Time of Preparation</vt:lpstr>
      <vt:lpstr>The Third Trimester Is a Time of Preparation</vt:lpstr>
      <vt:lpstr>Figure 8.13  Engagement</vt:lpstr>
      <vt:lpstr>Labor Has Three Stages</vt:lpstr>
      <vt:lpstr>Figure 8.14  Cervical changes during labor</vt:lpstr>
      <vt:lpstr>Figure 8.15  Epidural anesthesia</vt:lpstr>
      <vt:lpstr>Labor Has Three Stages</vt:lpstr>
      <vt:lpstr>Figure 8.16  A fetus passing through the birth canal</vt:lpstr>
      <vt:lpstr>Box 8.5  Sexual Health: Cesarean Section</vt:lpstr>
      <vt:lpstr>The Period after Birth Places Many Demands on Parents</vt:lpstr>
      <vt:lpstr>The Period after Birth Places Many Demands on Parents</vt:lpstr>
      <vt:lpstr>Breast-Feeding Is the Preferred Method of Nourishing the Infant</vt:lpstr>
      <vt:lpstr>Table 8.3</vt:lpstr>
      <vt:lpstr>Breast-Feeding Is the Preferred Method of Nourishing the Infant</vt:lpstr>
      <vt:lpstr>Breast-Feeding Is the Preferred Method of Nourishing the Infant</vt:lpstr>
      <vt:lpstr>Breast-Feeding Is the Preferred Method of Nourishing the Infant</vt:lpstr>
      <vt:lpstr>Photo, p. 259  Breast-feeding cements the bond between mother and infant</vt:lpstr>
      <vt:lpstr>Breast-Feeding Is the Preferred Method of Nourishing the Infant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Discovering Human Sexuality, 3e</dc:title>
  <dc:creator>Sinauer Associates, Inc.</dc:creator>
  <cp:lastModifiedBy>Jason Dirks</cp:lastModifiedBy>
  <cp:revision>46</cp:revision>
  <dcterms:created xsi:type="dcterms:W3CDTF">2014-12-01T23:36:21Z</dcterms:created>
  <dcterms:modified xsi:type="dcterms:W3CDTF">2015-04-01T13:50:55Z</dcterms:modified>
</cp:coreProperties>
</file>